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8.jpg" ContentType="image/jpeg"/>
  <Override PartName="/ppt/media/image9.jpg" ContentType="image/jpeg"/>
  <Override PartName="/ppt/media/image1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4" r:id="rId20"/>
    <p:sldId id="276" r:id="rId21"/>
    <p:sldId id="277" r:id="rId22"/>
    <p:sldId id="278" r:id="rId23"/>
    <p:sldId id="287" r:id="rId24"/>
    <p:sldId id="288" r:id="rId25"/>
    <p:sldId id="289" r:id="rId26"/>
    <p:sldId id="279" r:id="rId27"/>
    <p:sldId id="280" r:id="rId28"/>
    <p:sldId id="281" r:id="rId29"/>
    <p:sldId id="286" r:id="rId30"/>
    <p:sldId id="282" r:id="rId31"/>
    <p:sldId id="283" r:id="rId32"/>
    <p:sldId id="284"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1EA0DB-DAA6-427B-8CD2-8562562B34ED}">
          <p14:sldIdLst>
            <p14:sldId id="256"/>
            <p14:sldId id="259"/>
            <p14:sldId id="257"/>
            <p14:sldId id="258"/>
            <p14:sldId id="260"/>
            <p14:sldId id="261"/>
            <p14:sldId id="262"/>
            <p14:sldId id="263"/>
            <p14:sldId id="264"/>
            <p14:sldId id="265"/>
            <p14:sldId id="266"/>
            <p14:sldId id="267"/>
            <p14:sldId id="268"/>
            <p14:sldId id="269"/>
            <p14:sldId id="270"/>
            <p14:sldId id="271"/>
            <p14:sldId id="272"/>
            <p14:sldId id="275"/>
            <p14:sldId id="274"/>
            <p14:sldId id="276"/>
            <p14:sldId id="277"/>
            <p14:sldId id="278"/>
            <p14:sldId id="287"/>
            <p14:sldId id="288"/>
            <p14:sldId id="289"/>
            <p14:sldId id="279"/>
            <p14:sldId id="280"/>
            <p14:sldId id="281"/>
            <p14:sldId id="286"/>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78" y="62"/>
      </p:cViewPr>
      <p:guideLst/>
    </p:cSldViewPr>
  </p:slideViewPr>
  <p:notesTextViewPr>
    <p:cViewPr>
      <p:scale>
        <a:sx n="1" d="1"/>
        <a:sy n="1" d="1"/>
      </p:scale>
      <p:origin x="0" y="0"/>
    </p:cViewPr>
  </p:notesTextViewPr>
  <p:sorterViewPr>
    <p:cViewPr>
      <p:scale>
        <a:sx n="100" d="100"/>
        <a:sy n="100" d="100"/>
      </p:scale>
      <p:origin x="0" y="-274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60981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508298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77AF061-A44E-410F-8154-753A775F6EB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65315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56768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77AF061-A44E-410F-8154-753A775F6EB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1035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3307522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305184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56619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396596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80F31F-B45C-4FDD-9EF3-6BF6111B3D91}" type="datetimeFigureOut">
              <a:rPr lang="en-IN" smtClean="0"/>
              <a:t>30-03-2017</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17923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358902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80F31F-B45C-4FDD-9EF3-6BF6111B3D91}" type="datetimeFigureOut">
              <a:rPr lang="en-IN" smtClean="0"/>
              <a:t>30-03-2017</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549636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80F31F-B45C-4FDD-9EF3-6BF6111B3D91}" type="datetimeFigureOut">
              <a:rPr lang="en-IN" smtClean="0"/>
              <a:t>30-03-2017</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67505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0F31F-B45C-4FDD-9EF3-6BF6111B3D91}" type="datetimeFigureOut">
              <a:rPr lang="en-IN" smtClean="0"/>
              <a:t>30-03-2017</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110908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4142276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80F31F-B45C-4FDD-9EF3-6BF6111B3D91}" type="datetimeFigureOut">
              <a:rPr lang="en-IN" smtClean="0"/>
              <a:t>30-03-2017</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77AF061-A44E-410F-8154-753A775F6EB6}" type="slidenum">
              <a:rPr lang="en-IN" smtClean="0"/>
              <a:t>‹#›</a:t>
            </a:fld>
            <a:endParaRPr lang="en-IN"/>
          </a:p>
        </p:txBody>
      </p:sp>
    </p:spTree>
    <p:extLst>
      <p:ext uri="{BB962C8B-B14F-4D97-AF65-F5344CB8AC3E}">
        <p14:creationId xmlns:p14="http://schemas.microsoft.com/office/powerpoint/2010/main" val="230121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D80F31F-B45C-4FDD-9EF3-6BF6111B3D91}" type="datetimeFigureOut">
              <a:rPr lang="en-IN" smtClean="0"/>
              <a:t>30-03-2017</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77AF061-A44E-410F-8154-753A775F6EB6}" type="slidenum">
              <a:rPr lang="en-IN" smtClean="0"/>
              <a:t>‹#›</a:t>
            </a:fld>
            <a:endParaRPr lang="en-IN"/>
          </a:p>
        </p:txBody>
      </p:sp>
    </p:spTree>
    <p:extLst>
      <p:ext uri="{BB962C8B-B14F-4D97-AF65-F5344CB8AC3E}">
        <p14:creationId xmlns:p14="http://schemas.microsoft.com/office/powerpoint/2010/main" val="4187657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84258" y="1006643"/>
            <a:ext cx="8915399" cy="1054768"/>
          </a:xfrm>
        </p:spPr>
        <p:txBody>
          <a:bodyPr/>
          <a:lstStyle/>
          <a:p>
            <a:r>
              <a:rPr lang="en-US" dirty="0" smtClean="0">
                <a:latin typeface="Courier New" panose="02070309020205020404" pitchFamily="49" charset="0"/>
                <a:cs typeface="Courier New" panose="02070309020205020404" pitchFamily="49" charset="0"/>
              </a:rPr>
              <a:t>STOCK ANALYSER</a:t>
            </a:r>
            <a:endParaRPr lang="en-IN" dirty="0">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a:xfrm>
            <a:off x="6841957" y="5034053"/>
            <a:ext cx="4662654" cy="1126283"/>
          </a:xfrm>
        </p:spPr>
        <p:txBody>
          <a:bodyPr>
            <a:normAutofit lnSpcReduction="10000"/>
          </a:bodyPr>
          <a:lstStyle/>
          <a:p>
            <a:r>
              <a:rPr lang="en-US" dirty="0" smtClean="0"/>
              <a:t>Vasista Avinash Behara (13471A0567)</a:t>
            </a:r>
          </a:p>
          <a:p>
            <a:r>
              <a:rPr lang="en-US" dirty="0"/>
              <a:t>Siva Rama Krishna (13471A05B1</a:t>
            </a:r>
            <a:r>
              <a:rPr lang="en-US" dirty="0" smtClean="0"/>
              <a:t>)</a:t>
            </a:r>
          </a:p>
          <a:p>
            <a:r>
              <a:rPr lang="en-US" dirty="0" smtClean="0"/>
              <a:t>Vamsi </a:t>
            </a:r>
            <a:r>
              <a:rPr lang="en-IN" dirty="0" smtClean="0"/>
              <a:t>Krishna chigurupati </a:t>
            </a:r>
            <a:r>
              <a:rPr lang="en-US" dirty="0"/>
              <a:t>(</a:t>
            </a:r>
            <a:r>
              <a:rPr lang="en-US" dirty="0" smtClean="0"/>
              <a:t>13471A0574)</a:t>
            </a:r>
            <a:endParaRPr lang="en-IN" dirty="0" smtClean="0"/>
          </a:p>
        </p:txBody>
      </p:sp>
      <p:sp>
        <p:nvSpPr>
          <p:cNvPr id="4" name="TextBox 3"/>
          <p:cNvSpPr txBox="1"/>
          <p:nvPr/>
        </p:nvSpPr>
        <p:spPr>
          <a:xfrm>
            <a:off x="1483895" y="5274028"/>
            <a:ext cx="3187091" cy="646331"/>
          </a:xfrm>
          <a:prstGeom prst="rect">
            <a:avLst/>
          </a:prstGeom>
          <a:noFill/>
        </p:spPr>
        <p:txBody>
          <a:bodyPr wrap="none" rtlCol="0">
            <a:spAutoFit/>
          </a:bodyPr>
          <a:lstStyle/>
          <a:p>
            <a:r>
              <a:rPr lang="en-US" dirty="0" smtClean="0"/>
              <a:t>Guide : G. Raphi, M.Tech</a:t>
            </a:r>
          </a:p>
          <a:p>
            <a:r>
              <a:rPr lang="en-US" dirty="0"/>
              <a:t>	</a:t>
            </a:r>
            <a:r>
              <a:rPr lang="en-US" dirty="0" smtClean="0"/>
              <a:t>	(Asst. Prof)</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162" y="2362200"/>
            <a:ext cx="2733675" cy="2133600"/>
          </a:xfrm>
          <a:prstGeom prst="rect">
            <a:avLst/>
          </a:prstGeom>
        </p:spPr>
      </p:pic>
    </p:spTree>
    <p:extLst>
      <p:ext uri="{BB962C8B-B14F-4D97-AF65-F5344CB8AC3E}">
        <p14:creationId xmlns:p14="http://schemas.microsoft.com/office/powerpoint/2010/main" val="3631478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Information Module</a:t>
            </a:r>
            <a:endParaRPr lang="en-IN" dirty="0"/>
          </a:p>
        </p:txBody>
      </p:sp>
      <p:sp>
        <p:nvSpPr>
          <p:cNvPr id="3" name="Content Placeholder 2"/>
          <p:cNvSpPr>
            <a:spLocks noGrp="1"/>
          </p:cNvSpPr>
          <p:nvPr>
            <p:ph idx="1"/>
          </p:nvPr>
        </p:nvSpPr>
        <p:spPr>
          <a:xfrm>
            <a:off x="2592925" y="1459831"/>
            <a:ext cx="8915400" cy="3777622"/>
          </a:xfrm>
        </p:spPr>
        <p:txBody>
          <a:bodyPr/>
          <a:lstStyle/>
          <a:p>
            <a:r>
              <a:rPr lang="en-IN" dirty="0"/>
              <a:t>This module maintains all the information which belongs to the employees who are working for the company</a:t>
            </a:r>
            <a:r>
              <a:rPr lang="en-IN" dirty="0" smtClean="0"/>
              <a:t>.</a:t>
            </a:r>
          </a:p>
          <a:p>
            <a:r>
              <a:rPr lang="en-IN" dirty="0"/>
              <a:t>It allows the administrator to add an employee record to the database very easily and it allows to view the list of employees in tabular </a:t>
            </a:r>
            <a:r>
              <a:rPr lang="en-IN" dirty="0" smtClean="0"/>
              <a:t>format.</a:t>
            </a:r>
          </a:p>
          <a:p>
            <a:r>
              <a:rPr lang="en-US" dirty="0" smtClean="0"/>
              <a:t>Employees can also add the information about customers, Suppliers, Items.</a:t>
            </a:r>
          </a:p>
          <a:p>
            <a:r>
              <a:rPr lang="en-US" dirty="0" smtClean="0"/>
              <a:t>Admin can add and manage new godowns.</a:t>
            </a:r>
            <a:endParaRPr lang="en-IN" dirty="0"/>
          </a:p>
        </p:txBody>
      </p:sp>
    </p:spTree>
    <p:extLst>
      <p:ext uri="{BB962C8B-B14F-4D97-AF65-F5344CB8AC3E}">
        <p14:creationId xmlns:p14="http://schemas.microsoft.com/office/powerpoint/2010/main" val="326279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43216"/>
          </a:xfrm>
        </p:spPr>
        <p:txBody>
          <a:bodyPr/>
          <a:lstStyle/>
          <a:p>
            <a:r>
              <a:rPr lang="en-US" dirty="0" smtClean="0"/>
              <a:t>Inwards Module</a:t>
            </a:r>
            <a:endParaRPr lang="en-IN" dirty="0"/>
          </a:p>
        </p:txBody>
      </p:sp>
      <p:sp>
        <p:nvSpPr>
          <p:cNvPr id="3" name="Content Placeholder 2"/>
          <p:cNvSpPr>
            <a:spLocks noGrp="1"/>
          </p:cNvSpPr>
          <p:nvPr>
            <p:ph idx="1"/>
          </p:nvPr>
        </p:nvSpPr>
        <p:spPr>
          <a:xfrm>
            <a:off x="2592925" y="1427747"/>
            <a:ext cx="8915400" cy="3777622"/>
          </a:xfrm>
        </p:spPr>
        <p:txBody>
          <a:bodyPr/>
          <a:lstStyle/>
          <a:p>
            <a:r>
              <a:rPr lang="en-IN" dirty="0"/>
              <a:t>This module maintains all the information related to manage inwards done in the godowns</a:t>
            </a:r>
            <a:r>
              <a:rPr lang="en-IN" dirty="0" smtClean="0"/>
              <a:t>.</a:t>
            </a:r>
          </a:p>
          <a:p>
            <a:r>
              <a:rPr lang="en-IN" dirty="0"/>
              <a:t>All the inwards are recorded to database and can be viewed as a report that displays all the inwards made by the company at each godown</a:t>
            </a:r>
            <a:r>
              <a:rPr lang="en-IN" dirty="0" smtClean="0"/>
              <a:t>.</a:t>
            </a:r>
          </a:p>
          <a:p>
            <a:r>
              <a:rPr lang="en-IN" dirty="0"/>
              <a:t>It allows the normal user to enter godown-wise inwards details whenever inwards done in any godown</a:t>
            </a:r>
            <a:r>
              <a:rPr lang="en-IN" dirty="0" smtClean="0"/>
              <a:t>.</a:t>
            </a:r>
          </a:p>
          <a:p>
            <a:r>
              <a:rPr lang="en-IN" dirty="0"/>
              <a:t>It doesn’t allow admin to enter the above details.</a:t>
            </a:r>
          </a:p>
        </p:txBody>
      </p:sp>
    </p:spTree>
    <p:extLst>
      <p:ext uri="{BB962C8B-B14F-4D97-AF65-F5344CB8AC3E}">
        <p14:creationId xmlns:p14="http://schemas.microsoft.com/office/powerpoint/2010/main" val="551017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845096" cy="667279"/>
          </a:xfrm>
        </p:spPr>
        <p:txBody>
          <a:bodyPr/>
          <a:lstStyle/>
          <a:p>
            <a:r>
              <a:rPr lang="en-US" dirty="0" smtClean="0"/>
              <a:t>Delivery Module</a:t>
            </a:r>
            <a:endParaRPr lang="en-IN" dirty="0"/>
          </a:p>
        </p:txBody>
      </p:sp>
      <p:sp>
        <p:nvSpPr>
          <p:cNvPr id="3" name="Content Placeholder 2"/>
          <p:cNvSpPr>
            <a:spLocks noGrp="1"/>
          </p:cNvSpPr>
          <p:nvPr>
            <p:ph idx="1"/>
          </p:nvPr>
        </p:nvSpPr>
        <p:spPr>
          <a:xfrm>
            <a:off x="2592926" y="1459832"/>
            <a:ext cx="8915400" cy="3777622"/>
          </a:xfrm>
        </p:spPr>
        <p:txBody>
          <a:bodyPr/>
          <a:lstStyle/>
          <a:p>
            <a:r>
              <a:rPr lang="en-IN" dirty="0"/>
              <a:t>This module deals with major and crucial part which includes deliveries of items whose </a:t>
            </a:r>
            <a:r>
              <a:rPr lang="en-IN" dirty="0" smtClean="0"/>
              <a:t>purpose </a:t>
            </a:r>
            <a:r>
              <a:rPr lang="en-IN" dirty="0"/>
              <a:t>is for sale or service.</a:t>
            </a:r>
            <a:endParaRPr lang="en-IN" dirty="0" smtClean="0"/>
          </a:p>
          <a:p>
            <a:r>
              <a:rPr lang="en-IN" dirty="0"/>
              <a:t>This module provides interface to add the deliveries details and can be viewed as a report that displays all the deliveries made by the company at each godown. </a:t>
            </a:r>
            <a:endParaRPr lang="en-IN" dirty="0" smtClean="0"/>
          </a:p>
          <a:p>
            <a:r>
              <a:rPr lang="en-IN" dirty="0" smtClean="0"/>
              <a:t>It </a:t>
            </a:r>
            <a:r>
              <a:rPr lang="en-IN" dirty="0"/>
              <a:t>allows the normal to enter whenever some delivery to has to done from any </a:t>
            </a:r>
            <a:r>
              <a:rPr lang="en-IN" dirty="0" smtClean="0"/>
              <a:t>godown.</a:t>
            </a:r>
            <a:endParaRPr lang="en-IN" dirty="0"/>
          </a:p>
        </p:txBody>
      </p:sp>
    </p:spTree>
    <p:extLst>
      <p:ext uri="{BB962C8B-B14F-4D97-AF65-F5344CB8AC3E}">
        <p14:creationId xmlns:p14="http://schemas.microsoft.com/office/powerpoint/2010/main" val="435355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27174"/>
          </a:xfrm>
        </p:spPr>
        <p:txBody>
          <a:bodyPr>
            <a:normAutofit fontScale="90000"/>
          </a:bodyPr>
          <a:lstStyle/>
          <a:p>
            <a:r>
              <a:rPr lang="en-US" dirty="0" smtClean="0"/>
              <a:t>Returns Module</a:t>
            </a:r>
            <a:endParaRPr lang="en-IN" dirty="0"/>
          </a:p>
        </p:txBody>
      </p:sp>
      <p:sp>
        <p:nvSpPr>
          <p:cNvPr id="3" name="Content Placeholder 2"/>
          <p:cNvSpPr>
            <a:spLocks noGrp="1"/>
          </p:cNvSpPr>
          <p:nvPr>
            <p:ph idx="1"/>
          </p:nvPr>
        </p:nvSpPr>
        <p:spPr>
          <a:xfrm>
            <a:off x="2589212" y="1507958"/>
            <a:ext cx="8915400" cy="3777622"/>
          </a:xfrm>
        </p:spPr>
        <p:txBody>
          <a:bodyPr/>
          <a:lstStyle/>
          <a:p>
            <a:r>
              <a:rPr lang="en-IN" dirty="0"/>
              <a:t>This module deals with another major and crucial part which includes returns of items whose purpose is of damage or order cancelled</a:t>
            </a:r>
            <a:r>
              <a:rPr lang="en-IN" dirty="0" smtClean="0"/>
              <a:t>.</a:t>
            </a:r>
          </a:p>
          <a:p>
            <a:r>
              <a:rPr lang="en-IN" dirty="0"/>
              <a:t>This module provides interface to add the returns details and can be viewed as a report that displays all the returns made by the customer at each godown</a:t>
            </a:r>
            <a:r>
              <a:rPr lang="en-IN" dirty="0" smtClean="0"/>
              <a:t>.</a:t>
            </a:r>
          </a:p>
          <a:p>
            <a:r>
              <a:rPr lang="en-IN" dirty="0"/>
              <a:t>It allows the normal user to enter return details whenever a return will takes place at any godown</a:t>
            </a:r>
            <a:r>
              <a:rPr lang="en-IN" dirty="0" smtClean="0"/>
              <a:t>.</a:t>
            </a:r>
          </a:p>
          <a:p>
            <a:r>
              <a:rPr lang="en-IN" dirty="0"/>
              <a:t>It also facilitates the user to view returns report in tabular format.</a:t>
            </a:r>
          </a:p>
        </p:txBody>
      </p:sp>
    </p:spTree>
    <p:extLst>
      <p:ext uri="{BB962C8B-B14F-4D97-AF65-F5344CB8AC3E}">
        <p14:creationId xmlns:p14="http://schemas.microsoft.com/office/powerpoint/2010/main" val="2958334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5301"/>
          </a:xfrm>
        </p:spPr>
        <p:txBody>
          <a:bodyPr>
            <a:normAutofit/>
          </a:bodyPr>
          <a:lstStyle/>
          <a:p>
            <a:r>
              <a:rPr lang="en-US" dirty="0" smtClean="0"/>
              <a:t>Admin Module</a:t>
            </a:r>
            <a:endParaRPr lang="en-IN" dirty="0"/>
          </a:p>
        </p:txBody>
      </p:sp>
      <p:sp>
        <p:nvSpPr>
          <p:cNvPr id="3" name="Content Placeholder 2"/>
          <p:cNvSpPr>
            <a:spLocks noGrp="1"/>
          </p:cNvSpPr>
          <p:nvPr>
            <p:ph idx="1"/>
          </p:nvPr>
        </p:nvSpPr>
        <p:spPr>
          <a:xfrm>
            <a:off x="2592925" y="1499937"/>
            <a:ext cx="8915400" cy="3777622"/>
          </a:xfrm>
        </p:spPr>
        <p:txBody>
          <a:bodyPr/>
          <a:lstStyle/>
          <a:p>
            <a:r>
              <a:rPr lang="en-IN" dirty="0"/>
              <a:t>It also facilitates the user to view returns report in tabular format</a:t>
            </a:r>
            <a:r>
              <a:rPr lang="en-IN" dirty="0" smtClean="0"/>
              <a:t>.</a:t>
            </a:r>
          </a:p>
          <a:p>
            <a:r>
              <a:rPr lang="en-US" dirty="0" smtClean="0"/>
              <a:t>Admin can add user and delete user, supplier, customer, and review all the reports generated.</a:t>
            </a:r>
            <a:endParaRPr lang="en-IN" dirty="0" smtClean="0"/>
          </a:p>
          <a:p>
            <a:r>
              <a:rPr lang="en-IN" dirty="0"/>
              <a:t>Users are divided into two categories</a:t>
            </a:r>
            <a:r>
              <a:rPr lang="en-IN" dirty="0" smtClean="0"/>
              <a:t>.</a:t>
            </a:r>
            <a:endParaRPr lang="en-IN" dirty="0"/>
          </a:p>
          <a:p>
            <a:pPr marL="0" indent="0">
              <a:buNone/>
            </a:pPr>
            <a:r>
              <a:rPr lang="en-IN" dirty="0"/>
              <a:t>Admin</a:t>
            </a:r>
          </a:p>
          <a:p>
            <a:pPr marL="0" indent="0">
              <a:buNone/>
            </a:pPr>
            <a:r>
              <a:rPr lang="en-US" dirty="0"/>
              <a:t>Normal user - employee</a:t>
            </a:r>
            <a:endParaRPr lang="en-IN" dirty="0"/>
          </a:p>
          <a:p>
            <a:pPr marL="0" indent="0">
              <a:buNone/>
            </a:pPr>
            <a:r>
              <a:rPr lang="en-US" dirty="0"/>
              <a:t>Apart, there are suppliers and customers who cannot access anything</a:t>
            </a:r>
            <a:r>
              <a:rPr lang="en-US" dirty="0" smtClean="0"/>
              <a:t>.</a:t>
            </a:r>
            <a:endParaRPr lang="en-IN" dirty="0"/>
          </a:p>
          <a:p>
            <a:pPr marL="0" indent="0">
              <a:buNone/>
            </a:pPr>
            <a:endParaRPr lang="en-US" dirty="0" smtClean="0"/>
          </a:p>
        </p:txBody>
      </p:sp>
    </p:spTree>
    <p:extLst>
      <p:ext uri="{BB962C8B-B14F-4D97-AF65-F5344CB8AC3E}">
        <p14:creationId xmlns:p14="http://schemas.microsoft.com/office/powerpoint/2010/main" val="1043371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43743"/>
          </a:xfrm>
        </p:spPr>
        <p:txBody>
          <a:bodyPr/>
          <a:lstStyle/>
          <a:p>
            <a:r>
              <a:rPr lang="en-US" dirty="0" smtClean="0"/>
              <a:t>Reports</a:t>
            </a:r>
            <a:endParaRPr lang="en-IN" dirty="0"/>
          </a:p>
        </p:txBody>
      </p:sp>
      <p:sp>
        <p:nvSpPr>
          <p:cNvPr id="3" name="Content Placeholder 2"/>
          <p:cNvSpPr>
            <a:spLocks noGrp="1"/>
          </p:cNvSpPr>
          <p:nvPr>
            <p:ph idx="1"/>
          </p:nvPr>
        </p:nvSpPr>
        <p:spPr>
          <a:xfrm>
            <a:off x="2589212" y="1532021"/>
            <a:ext cx="8915400" cy="3777622"/>
          </a:xfrm>
        </p:spPr>
        <p:txBody>
          <a:bodyPr/>
          <a:lstStyle/>
          <a:p>
            <a:r>
              <a:rPr lang="en-US" dirty="0" smtClean="0"/>
              <a:t>Reports are generated daily or whenever new inwards, delivery or returns are made.</a:t>
            </a:r>
          </a:p>
          <a:p>
            <a:r>
              <a:rPr lang="en-US" dirty="0" smtClean="0"/>
              <a:t>Godown report shows the details of godown and stock statement is generated and is shown after every physical transaction.</a:t>
            </a:r>
          </a:p>
          <a:p>
            <a:r>
              <a:rPr lang="en-US" dirty="0" smtClean="0"/>
              <a:t>Details of user, customer, supplier, godown, and items are also displayed. </a:t>
            </a:r>
          </a:p>
          <a:p>
            <a:endParaRPr lang="en-IN" dirty="0"/>
          </a:p>
        </p:txBody>
      </p:sp>
    </p:spTree>
    <p:extLst>
      <p:ext uri="{BB962C8B-B14F-4D97-AF65-F5344CB8AC3E}">
        <p14:creationId xmlns:p14="http://schemas.microsoft.com/office/powerpoint/2010/main" val="1181757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029580" cy="739469"/>
          </a:xfrm>
        </p:spPr>
        <p:txBody>
          <a:bodyPr/>
          <a:lstStyle/>
          <a:p>
            <a:r>
              <a:rPr lang="en-US" dirty="0" smtClean="0"/>
              <a:t>System Requirements</a:t>
            </a:r>
            <a:endParaRPr lang="en-IN" dirty="0"/>
          </a:p>
        </p:txBody>
      </p:sp>
      <p:sp>
        <p:nvSpPr>
          <p:cNvPr id="3" name="Content Placeholder 2"/>
          <p:cNvSpPr>
            <a:spLocks noGrp="1"/>
          </p:cNvSpPr>
          <p:nvPr>
            <p:ph idx="1"/>
          </p:nvPr>
        </p:nvSpPr>
        <p:spPr>
          <a:xfrm>
            <a:off x="2592925" y="1540042"/>
            <a:ext cx="8917286" cy="4772526"/>
          </a:xfrm>
        </p:spPr>
        <p:txBody>
          <a:bodyPr>
            <a:normAutofit/>
          </a:bodyPr>
          <a:lstStyle/>
          <a:p>
            <a:pPr marL="0" lvl="0" indent="0">
              <a:buNone/>
            </a:pPr>
            <a:r>
              <a:rPr lang="en-IN" b="1" dirty="0"/>
              <a:t>Software Requirements</a:t>
            </a:r>
            <a:r>
              <a:rPr lang="en-IN" b="1" dirty="0" smtClean="0"/>
              <a:t>: (Minimum)</a:t>
            </a:r>
            <a:endParaRPr lang="en-IN" dirty="0"/>
          </a:p>
          <a:p>
            <a:pPr lvl="0"/>
            <a:r>
              <a:rPr lang="en-IN" dirty="0"/>
              <a:t>Web Browser - Google Chrome any version, Internet Explorer 7</a:t>
            </a:r>
            <a:r>
              <a:rPr lang="en-IN" dirty="0" smtClean="0"/>
              <a:t> </a:t>
            </a:r>
            <a:r>
              <a:rPr lang="en-IN" dirty="0"/>
              <a:t>or above.</a:t>
            </a:r>
          </a:p>
          <a:p>
            <a:pPr lvl="0"/>
            <a:r>
              <a:rPr lang="en-IN" dirty="0"/>
              <a:t>OS - WIN 7</a:t>
            </a:r>
            <a:r>
              <a:rPr lang="en-IN" dirty="0" smtClean="0"/>
              <a:t>, </a:t>
            </a:r>
            <a:r>
              <a:rPr lang="en-IN" dirty="0"/>
              <a:t>8, 8.1, 10</a:t>
            </a:r>
            <a:r>
              <a:rPr lang="en-IN" dirty="0" smtClean="0"/>
              <a:t>.</a:t>
            </a:r>
          </a:p>
          <a:p>
            <a:r>
              <a:rPr lang="en-IN" dirty="0"/>
              <a:t>JAVA Version – JDK 1.7 or above</a:t>
            </a:r>
            <a:r>
              <a:rPr lang="en-IN" dirty="0" smtClean="0"/>
              <a:t>.</a:t>
            </a:r>
            <a:endParaRPr lang="en-IN" b="1" dirty="0"/>
          </a:p>
          <a:p>
            <a:pPr lvl="0"/>
            <a:r>
              <a:rPr lang="en-IN" dirty="0"/>
              <a:t>Frontend </a:t>
            </a:r>
            <a:r>
              <a:rPr lang="en-IN" dirty="0" smtClean="0"/>
              <a:t>– HTML (&amp; HTML5), CSS (&amp; CSS3),JS.</a:t>
            </a:r>
            <a:endParaRPr lang="en-IN" dirty="0"/>
          </a:p>
          <a:p>
            <a:pPr lvl="0"/>
            <a:r>
              <a:rPr lang="en-IN" dirty="0"/>
              <a:t>Backend - JAVA (JSP</a:t>
            </a:r>
            <a:r>
              <a:rPr lang="en-IN" dirty="0" smtClean="0"/>
              <a:t>).</a:t>
            </a:r>
            <a:endParaRPr lang="en-IN" dirty="0"/>
          </a:p>
          <a:p>
            <a:pPr lvl="0"/>
            <a:r>
              <a:rPr lang="en-IN" dirty="0"/>
              <a:t>IDE – </a:t>
            </a:r>
            <a:r>
              <a:rPr lang="en-IN" dirty="0" smtClean="0"/>
              <a:t>Eclipse (.mars2)</a:t>
            </a:r>
            <a:endParaRPr lang="en-IN" dirty="0"/>
          </a:p>
          <a:p>
            <a:pPr lvl="0"/>
            <a:r>
              <a:rPr lang="en-IN" dirty="0"/>
              <a:t>Server – Apache Tomcat</a:t>
            </a:r>
          </a:p>
          <a:p>
            <a:pPr lvl="0"/>
            <a:r>
              <a:rPr lang="en-IN" dirty="0" smtClean="0"/>
              <a:t>Database- MySQL</a:t>
            </a:r>
            <a:endParaRPr lang="en-IN" dirty="0"/>
          </a:p>
        </p:txBody>
      </p:sp>
    </p:spTree>
    <p:extLst>
      <p:ext uri="{BB962C8B-B14F-4D97-AF65-F5344CB8AC3E}">
        <p14:creationId xmlns:p14="http://schemas.microsoft.com/office/powerpoint/2010/main" val="4278072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9364"/>
          </a:xfrm>
        </p:spPr>
        <p:txBody>
          <a:bodyPr/>
          <a:lstStyle/>
          <a:p>
            <a:r>
              <a:rPr lang="en-US" dirty="0"/>
              <a:t>System Requirements</a:t>
            </a:r>
            <a:endParaRPr lang="en-IN" dirty="0"/>
          </a:p>
        </p:txBody>
      </p:sp>
      <p:sp>
        <p:nvSpPr>
          <p:cNvPr id="3" name="Content Placeholder 2"/>
          <p:cNvSpPr>
            <a:spLocks noGrp="1"/>
          </p:cNvSpPr>
          <p:nvPr>
            <p:ph idx="1"/>
          </p:nvPr>
        </p:nvSpPr>
        <p:spPr>
          <a:xfrm>
            <a:off x="2589212" y="1499937"/>
            <a:ext cx="8915400" cy="3777622"/>
          </a:xfrm>
        </p:spPr>
        <p:txBody>
          <a:bodyPr/>
          <a:lstStyle/>
          <a:p>
            <a:pPr marL="0" lvl="0" indent="0">
              <a:buNone/>
            </a:pPr>
            <a:r>
              <a:rPr lang="en-IN" b="1" dirty="0"/>
              <a:t>Hardware Components</a:t>
            </a:r>
            <a:r>
              <a:rPr lang="en-IN" b="1" dirty="0" smtClean="0"/>
              <a:t>: (Minimum)</a:t>
            </a:r>
            <a:endParaRPr lang="en-IN" dirty="0"/>
          </a:p>
          <a:p>
            <a:pPr lvl="0"/>
            <a:r>
              <a:rPr lang="en-IN" dirty="0"/>
              <a:t>Processor – Pentium IV 2.0 or above.</a:t>
            </a:r>
          </a:p>
          <a:p>
            <a:pPr lvl="0"/>
            <a:r>
              <a:rPr lang="en-IN" dirty="0"/>
              <a:t>Hard Disk – 50 GB</a:t>
            </a:r>
          </a:p>
          <a:p>
            <a:pPr lvl="0"/>
            <a:r>
              <a:rPr lang="en-IN" dirty="0"/>
              <a:t>Memory – 512MB </a:t>
            </a:r>
            <a:r>
              <a:rPr lang="en-IN" dirty="0" smtClean="0"/>
              <a:t>RAM</a:t>
            </a:r>
          </a:p>
          <a:p>
            <a:pPr marL="0" indent="0">
              <a:buNone/>
            </a:pPr>
            <a:endParaRPr lang="en-IN" dirty="0"/>
          </a:p>
        </p:txBody>
      </p:sp>
    </p:spTree>
    <p:extLst>
      <p:ext uri="{BB962C8B-B14F-4D97-AF65-F5344CB8AC3E}">
        <p14:creationId xmlns:p14="http://schemas.microsoft.com/office/powerpoint/2010/main" val="627869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95090"/>
          </a:xfrm>
        </p:spPr>
        <p:txBody>
          <a:bodyPr>
            <a:normAutofit fontScale="90000"/>
          </a:bodyPr>
          <a:lstStyle/>
          <a:p>
            <a:r>
              <a:rPr lang="en-US" dirty="0" smtClean="0"/>
              <a:t>Database Tables :</a:t>
            </a:r>
            <a:endParaRPr lang="en-IN" dirty="0"/>
          </a:p>
        </p:txBody>
      </p:sp>
      <p:sp>
        <p:nvSpPr>
          <p:cNvPr id="3" name="Content Placeholder 2"/>
          <p:cNvSpPr>
            <a:spLocks noGrp="1"/>
          </p:cNvSpPr>
          <p:nvPr>
            <p:ph idx="1"/>
          </p:nvPr>
        </p:nvSpPr>
        <p:spPr>
          <a:xfrm>
            <a:off x="2589212" y="1435768"/>
            <a:ext cx="8915400" cy="3777622"/>
          </a:xfrm>
        </p:spPr>
        <p:txBody>
          <a:bodyPr/>
          <a:lstStyle/>
          <a:p>
            <a:r>
              <a:rPr lang="en-US" b="1" dirty="0" smtClean="0"/>
              <a:t>Godown Table:</a:t>
            </a:r>
            <a:endParaRPr lang="en-IN" b="1" dirty="0"/>
          </a:p>
        </p:txBody>
      </p:sp>
      <p:graphicFrame>
        <p:nvGraphicFramePr>
          <p:cNvPr id="4" name="Content Placeholder 3"/>
          <p:cNvGraphicFramePr>
            <a:graphicFrameLocks/>
          </p:cNvGraphicFramePr>
          <p:nvPr>
            <p:extLst>
              <p:ext uri="{D42A27DB-BD31-4B8C-83A1-F6EECF244321}">
                <p14:modId xmlns:p14="http://schemas.microsoft.com/office/powerpoint/2010/main" val="1972189824"/>
              </p:ext>
            </p:extLst>
          </p:nvPr>
        </p:nvGraphicFramePr>
        <p:xfrm>
          <a:off x="1933076" y="2794097"/>
          <a:ext cx="9178505" cy="3460282"/>
        </p:xfrm>
        <a:graphic>
          <a:graphicData uri="http://schemas.openxmlformats.org/drawingml/2006/table">
            <a:tbl>
              <a:tblPr firstRow="1" bandRow="1">
                <a:tableStyleId>{5C22544A-7EE6-4342-B048-85BDC9FD1C3A}</a:tableStyleId>
              </a:tblPr>
              <a:tblGrid>
                <a:gridCol w="1835701"/>
                <a:gridCol w="1835701"/>
                <a:gridCol w="1835701"/>
                <a:gridCol w="1835701"/>
                <a:gridCol w="1835701"/>
              </a:tblGrid>
              <a:tr h="494326">
                <a:tc>
                  <a:txBody>
                    <a:bodyPr/>
                    <a:lstStyle/>
                    <a:p>
                      <a:pPr marL="0" marR="0" algn="ctr">
                        <a:spcBef>
                          <a:spcPts val="0"/>
                        </a:spcBef>
                        <a:spcAft>
                          <a:spcPts val="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S.NO</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tabLst>
                          <a:tab pos="971550" algn="l"/>
                        </a:tabLst>
                      </a:pPr>
                      <a:r>
                        <a:rPr lang="en-US" sz="1200" b="1">
                          <a:effectLst/>
                          <a:latin typeface="Calibri" panose="020F0502020204030204" pitchFamily="34" charset="0"/>
                          <a:ea typeface="Calibri" panose="020F0502020204030204" pitchFamily="34" charset="0"/>
                          <a:cs typeface="Calibri" panose="020F0502020204030204" pitchFamily="34" charset="0"/>
                        </a:rPr>
                        <a:t>ATTRIBUTE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DATA TYPE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CONSTRAINT</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DESCRIPTION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GodownID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Primary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Godown identification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Location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Varchar2(15)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Godown location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3.</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CapacityInQunitals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Capacity in quintal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4.</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GManager</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Varchar2(20)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Godown manager</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GSDate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Date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Godown start date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494326">
                <a:tc>
                  <a:txBody>
                    <a:bodyPr/>
                    <a:lstStyle/>
                    <a:p>
                      <a:pPr marL="0" marR="0" algn="ctr">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5.</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StockInQunitals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dirty="0">
                          <a:effectLst/>
                          <a:latin typeface="Calibri" panose="020F0502020204030204" pitchFamily="34" charset="0"/>
                          <a:ea typeface="Calibri" panose="020F0502020204030204" pitchFamily="34" charset="0"/>
                          <a:cs typeface="Calibri" panose="020F0502020204030204" pitchFamily="34" charset="0"/>
                        </a:rPr>
                        <a:t>Stock in quintals</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952703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9258"/>
          </a:xfrm>
        </p:spPr>
        <p:txBody>
          <a:bodyPr/>
          <a:lstStyle/>
          <a:p>
            <a:r>
              <a:rPr lang="en-US" dirty="0" smtClean="0"/>
              <a:t>Database Tables</a:t>
            </a:r>
            <a:endParaRPr lang="en-IN" dirty="0"/>
          </a:p>
        </p:txBody>
      </p:sp>
      <p:sp>
        <p:nvSpPr>
          <p:cNvPr id="3" name="Content Placeholder 2"/>
          <p:cNvSpPr>
            <a:spLocks noGrp="1"/>
          </p:cNvSpPr>
          <p:nvPr>
            <p:ph idx="1"/>
          </p:nvPr>
        </p:nvSpPr>
        <p:spPr>
          <a:xfrm>
            <a:off x="2589212" y="1387642"/>
            <a:ext cx="8915400" cy="3777622"/>
          </a:xfrm>
        </p:spPr>
        <p:txBody>
          <a:bodyPr/>
          <a:lstStyle/>
          <a:p>
            <a:r>
              <a:rPr lang="en-US" b="1" dirty="0" smtClean="0"/>
              <a:t>Inwards Table :</a:t>
            </a:r>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1620437438"/>
              </p:ext>
            </p:extLst>
          </p:nvPr>
        </p:nvGraphicFramePr>
        <p:xfrm>
          <a:off x="2589212" y="2099287"/>
          <a:ext cx="8128000" cy="407924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pPr marL="0" marR="0" algn="ctr">
                        <a:spcBef>
                          <a:spcPts val="0"/>
                        </a:spcBef>
                        <a:spcAft>
                          <a:spcPts val="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S.NO</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tabLst>
                          <a:tab pos="971550" algn="l"/>
                        </a:tabLst>
                      </a:pPr>
                      <a:r>
                        <a:rPr lang="en-US" sz="1200" b="1">
                          <a:effectLst/>
                          <a:latin typeface="Calibri" panose="020F0502020204030204" pitchFamily="34" charset="0"/>
                          <a:ea typeface="Calibri" panose="020F0502020204030204" pitchFamily="34" charset="0"/>
                          <a:cs typeface="Calibri" panose="020F0502020204030204" pitchFamily="34" charset="0"/>
                        </a:rPr>
                        <a:t>ATTRIBUTE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DATA TYPE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CONSTRAINT</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200" b="1">
                          <a:effectLst/>
                          <a:latin typeface="Calibri" panose="020F0502020204030204" pitchFamily="34" charset="0"/>
                          <a:ea typeface="Calibri" panose="020F0502020204030204" pitchFamily="34" charset="0"/>
                          <a:cs typeface="Calibri" panose="020F0502020204030204" pitchFamily="34" charset="0"/>
                        </a:rPr>
                        <a:t>DESCRIPTION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GodownID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Foreign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Godown 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SID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Foreign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ID of supplier</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3.</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ItemID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Foreign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Item 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4.</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DateOfSupply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Date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Item supply date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Quantity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Quantity received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6.</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ReceiptNo</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Receipt generated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7.</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REmpID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Foreign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Employee who received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8.</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Bill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1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Not Null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Bill generated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9.</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CEmpID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Foreign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Employee who checked bill</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70840">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tabLst>
                          <a:tab pos="971550" algn="l"/>
                        </a:tabLst>
                      </a:pPr>
                      <a:r>
                        <a:rPr lang="en-US" sz="1200">
                          <a:effectLst/>
                          <a:latin typeface="Calibri" panose="020F0502020204030204" pitchFamily="34" charset="0"/>
                          <a:ea typeface="Calibri" panose="020F0502020204030204" pitchFamily="34" charset="0"/>
                          <a:cs typeface="Calibri" panose="020F0502020204030204" pitchFamily="34" charset="0"/>
                        </a:rPr>
                        <a:t>Invoice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Number(10)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Primary key</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Inward supply details</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617479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740822" cy="619153"/>
          </a:xfrm>
        </p:spPr>
        <p:txBody>
          <a:bodyPr>
            <a:normAutofit fontScale="90000"/>
          </a:bodyPr>
          <a:lstStyle/>
          <a:p>
            <a:r>
              <a:rPr lang="en-US" dirty="0" smtClean="0"/>
              <a:t>Index</a:t>
            </a:r>
            <a:endParaRPr lang="en-IN" dirty="0"/>
          </a:p>
        </p:txBody>
      </p:sp>
      <p:sp>
        <p:nvSpPr>
          <p:cNvPr id="3" name="Content Placeholder 2"/>
          <p:cNvSpPr>
            <a:spLocks noGrp="1"/>
          </p:cNvSpPr>
          <p:nvPr>
            <p:ph idx="1"/>
          </p:nvPr>
        </p:nvSpPr>
        <p:spPr>
          <a:xfrm>
            <a:off x="2592926" y="1155032"/>
            <a:ext cx="8911686" cy="4756190"/>
          </a:xfrm>
        </p:spPr>
        <p:txBody>
          <a:bodyPr>
            <a:normAutofit lnSpcReduction="10000"/>
          </a:bodyPr>
          <a:lstStyle/>
          <a:p>
            <a:r>
              <a:rPr lang="en-US" dirty="0" smtClean="0"/>
              <a:t>Abstract</a:t>
            </a:r>
          </a:p>
          <a:p>
            <a:r>
              <a:rPr lang="en-US" dirty="0" smtClean="0"/>
              <a:t>Existing System and its disadvantages</a:t>
            </a:r>
          </a:p>
          <a:p>
            <a:r>
              <a:rPr lang="en-US" dirty="0" smtClean="0"/>
              <a:t>Need for a new System</a:t>
            </a:r>
          </a:p>
          <a:p>
            <a:r>
              <a:rPr lang="en-US" dirty="0" smtClean="0"/>
              <a:t>Proposed System and its advantages</a:t>
            </a:r>
          </a:p>
          <a:p>
            <a:r>
              <a:rPr lang="en-US" dirty="0" smtClean="0"/>
              <a:t>System Architecture(Modules)</a:t>
            </a:r>
          </a:p>
          <a:p>
            <a:r>
              <a:rPr lang="en-US" dirty="0" smtClean="0"/>
              <a:t>System Requirements</a:t>
            </a:r>
          </a:p>
          <a:p>
            <a:r>
              <a:rPr lang="en-US" dirty="0" smtClean="0"/>
              <a:t>Database Tables</a:t>
            </a:r>
          </a:p>
          <a:p>
            <a:r>
              <a:rPr lang="en-US" dirty="0" smtClean="0"/>
              <a:t>UML Diagrams</a:t>
            </a:r>
          </a:p>
          <a:p>
            <a:r>
              <a:rPr lang="en-US" dirty="0" smtClean="0"/>
              <a:t>Output Screens</a:t>
            </a:r>
          </a:p>
          <a:p>
            <a:r>
              <a:rPr lang="en-US" dirty="0" smtClean="0"/>
              <a:t>Testing</a:t>
            </a:r>
          </a:p>
          <a:p>
            <a:r>
              <a:rPr lang="en-US" dirty="0" smtClean="0"/>
              <a:t>Future Enhancements</a:t>
            </a:r>
          </a:p>
          <a:p>
            <a:r>
              <a:rPr lang="en-US" dirty="0" smtClean="0"/>
              <a:t>Conclusion</a:t>
            </a:r>
          </a:p>
          <a:p>
            <a:endParaRPr lang="en-IN" dirty="0"/>
          </a:p>
        </p:txBody>
      </p:sp>
    </p:spTree>
    <p:extLst>
      <p:ext uri="{BB962C8B-B14F-4D97-AF65-F5344CB8AC3E}">
        <p14:creationId xmlns:p14="http://schemas.microsoft.com/office/powerpoint/2010/main" val="3077950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1343"/>
          </a:xfrm>
        </p:spPr>
        <p:txBody>
          <a:bodyPr/>
          <a:lstStyle/>
          <a:p>
            <a:r>
              <a:rPr lang="en-US" dirty="0" smtClean="0"/>
              <a:t>UML Diagrams</a:t>
            </a:r>
            <a:endParaRPr lang="en-IN" dirty="0"/>
          </a:p>
        </p:txBody>
      </p:sp>
      <p:sp>
        <p:nvSpPr>
          <p:cNvPr id="3" name="Content Placeholder 2"/>
          <p:cNvSpPr>
            <a:spLocks noGrp="1"/>
          </p:cNvSpPr>
          <p:nvPr>
            <p:ph idx="1"/>
          </p:nvPr>
        </p:nvSpPr>
        <p:spPr>
          <a:xfrm>
            <a:off x="2689178" y="1397196"/>
            <a:ext cx="2219707" cy="778042"/>
          </a:xfrm>
        </p:spPr>
        <p:txBody>
          <a:bodyPr/>
          <a:lstStyle/>
          <a:p>
            <a:r>
              <a:rPr lang="en-US" dirty="0" smtClean="0"/>
              <a:t>ER Diagram</a:t>
            </a:r>
          </a:p>
          <a:p>
            <a:pPr marL="0" indent="0">
              <a:buNone/>
            </a:pPr>
            <a:endParaRPr lang="en-IN" dirty="0"/>
          </a:p>
        </p:txBody>
      </p:sp>
      <p:pic>
        <p:nvPicPr>
          <p:cNvPr id="1026" name="Picture 2" descr="erdplus-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596" y="1786217"/>
            <a:ext cx="7472447" cy="480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926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5301"/>
          </a:xfrm>
        </p:spPr>
        <p:txBody>
          <a:bodyPr/>
          <a:lstStyle/>
          <a:p>
            <a:r>
              <a:rPr lang="en-US" dirty="0" smtClean="0"/>
              <a:t>UML Diagrams</a:t>
            </a:r>
            <a:endParaRPr lang="en-IN" dirty="0"/>
          </a:p>
        </p:txBody>
      </p:sp>
      <p:sp>
        <p:nvSpPr>
          <p:cNvPr id="3" name="Content Placeholder 2"/>
          <p:cNvSpPr>
            <a:spLocks noGrp="1"/>
          </p:cNvSpPr>
          <p:nvPr>
            <p:ph idx="1"/>
          </p:nvPr>
        </p:nvSpPr>
        <p:spPr>
          <a:xfrm>
            <a:off x="2592925" y="1403684"/>
            <a:ext cx="8915400" cy="3777622"/>
          </a:xfrm>
        </p:spPr>
        <p:txBody>
          <a:bodyPr/>
          <a:lstStyle/>
          <a:p>
            <a:r>
              <a:rPr lang="en-US" dirty="0" smtClean="0"/>
              <a:t>Use Case Diagram(user)</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176979" y="1647006"/>
            <a:ext cx="4864735" cy="4382135"/>
          </a:xfrm>
          <a:prstGeom prst="rect">
            <a:avLst/>
          </a:prstGeom>
          <a:noFill/>
          <a:ln>
            <a:noFill/>
          </a:ln>
        </p:spPr>
      </p:pic>
    </p:spTree>
    <p:extLst>
      <p:ext uri="{BB962C8B-B14F-4D97-AF65-F5344CB8AC3E}">
        <p14:creationId xmlns:p14="http://schemas.microsoft.com/office/powerpoint/2010/main" val="2675346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5301"/>
          </a:xfrm>
        </p:spPr>
        <p:txBody>
          <a:bodyPr/>
          <a:lstStyle/>
          <a:p>
            <a:r>
              <a:rPr lang="en-US" dirty="0" smtClean="0"/>
              <a:t>UML Diagrams</a:t>
            </a:r>
            <a:endParaRPr lang="en-IN" dirty="0"/>
          </a:p>
        </p:txBody>
      </p:sp>
      <p:sp>
        <p:nvSpPr>
          <p:cNvPr id="3" name="Content Placeholder 2"/>
          <p:cNvSpPr>
            <a:spLocks noGrp="1"/>
          </p:cNvSpPr>
          <p:nvPr>
            <p:ph idx="1"/>
          </p:nvPr>
        </p:nvSpPr>
        <p:spPr>
          <a:xfrm>
            <a:off x="2592925" y="1507958"/>
            <a:ext cx="8915400" cy="3777622"/>
          </a:xfrm>
        </p:spPr>
        <p:txBody>
          <a:bodyPr/>
          <a:lstStyle/>
          <a:p>
            <a:r>
              <a:rPr lang="en-US" dirty="0" smtClean="0"/>
              <a:t>Use Case Diagrams (Admin)</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465579" y="2058102"/>
            <a:ext cx="4907915" cy="4217670"/>
          </a:xfrm>
          <a:prstGeom prst="rect">
            <a:avLst/>
          </a:prstGeom>
          <a:noFill/>
          <a:ln>
            <a:noFill/>
          </a:ln>
        </p:spPr>
      </p:pic>
    </p:spTree>
    <p:extLst>
      <p:ext uri="{BB962C8B-B14F-4D97-AF65-F5344CB8AC3E}">
        <p14:creationId xmlns:p14="http://schemas.microsoft.com/office/powerpoint/2010/main" val="2311463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67279"/>
          </a:xfrm>
        </p:spPr>
        <p:txBody>
          <a:bodyPr/>
          <a:lstStyle/>
          <a:p>
            <a:r>
              <a:rPr lang="en-US" dirty="0" smtClean="0"/>
              <a:t>UML Diagrams</a:t>
            </a:r>
            <a:endParaRPr lang="en-IN" dirty="0"/>
          </a:p>
        </p:txBody>
      </p:sp>
      <p:sp>
        <p:nvSpPr>
          <p:cNvPr id="3" name="Content Placeholder 2"/>
          <p:cNvSpPr>
            <a:spLocks noGrp="1"/>
          </p:cNvSpPr>
          <p:nvPr>
            <p:ph idx="1"/>
          </p:nvPr>
        </p:nvSpPr>
        <p:spPr>
          <a:xfrm>
            <a:off x="2592925" y="1443789"/>
            <a:ext cx="8915400" cy="3777622"/>
          </a:xfrm>
        </p:spPr>
        <p:txBody>
          <a:bodyPr/>
          <a:lstStyle/>
          <a:p>
            <a:r>
              <a:rPr lang="en-US" dirty="0" smtClean="0"/>
              <a:t>Class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583" y="1874258"/>
            <a:ext cx="7311617" cy="4721926"/>
          </a:xfrm>
          <a:prstGeom prst="rect">
            <a:avLst/>
          </a:prstGeom>
        </p:spPr>
      </p:pic>
    </p:spTree>
    <p:extLst>
      <p:ext uri="{BB962C8B-B14F-4D97-AF65-F5344CB8AC3E}">
        <p14:creationId xmlns:p14="http://schemas.microsoft.com/office/powerpoint/2010/main" val="702186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9258"/>
          </a:xfrm>
        </p:spPr>
        <p:txBody>
          <a:bodyPr/>
          <a:lstStyle/>
          <a:p>
            <a:r>
              <a:rPr lang="en-US" dirty="0"/>
              <a:t>UML Diagrams</a:t>
            </a:r>
            <a:endParaRPr lang="en-IN" dirty="0"/>
          </a:p>
        </p:txBody>
      </p:sp>
      <p:sp>
        <p:nvSpPr>
          <p:cNvPr id="3" name="Content Placeholder 2"/>
          <p:cNvSpPr>
            <a:spLocks noGrp="1"/>
          </p:cNvSpPr>
          <p:nvPr>
            <p:ph idx="1"/>
          </p:nvPr>
        </p:nvSpPr>
        <p:spPr>
          <a:xfrm>
            <a:off x="2592925" y="1491916"/>
            <a:ext cx="8915400" cy="3777622"/>
          </a:xfrm>
        </p:spPr>
        <p:txBody>
          <a:bodyPr/>
          <a:lstStyle/>
          <a:p>
            <a:r>
              <a:rPr lang="en-US" dirty="0" smtClean="0"/>
              <a:t>Activity Diagram(Admin)</a:t>
            </a:r>
            <a:endParaRPr lang="en-IN" dirty="0"/>
          </a:p>
        </p:txBody>
      </p:sp>
      <p:pic>
        <p:nvPicPr>
          <p:cNvPr id="1026" name="Picture 2" descr="Activity_Adm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249" y="1953879"/>
            <a:ext cx="7502626" cy="4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5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89475" cy="675301"/>
          </a:xfrm>
        </p:spPr>
        <p:txBody>
          <a:bodyPr/>
          <a:lstStyle/>
          <a:p>
            <a:r>
              <a:rPr lang="en-US" dirty="0" smtClean="0"/>
              <a:t>UML Diagrams</a:t>
            </a:r>
            <a:endParaRPr lang="en-IN" dirty="0"/>
          </a:p>
        </p:txBody>
      </p:sp>
      <p:sp>
        <p:nvSpPr>
          <p:cNvPr id="3" name="Content Placeholder 2"/>
          <p:cNvSpPr>
            <a:spLocks noGrp="1"/>
          </p:cNvSpPr>
          <p:nvPr>
            <p:ph idx="1"/>
          </p:nvPr>
        </p:nvSpPr>
        <p:spPr>
          <a:xfrm>
            <a:off x="2592925" y="1443789"/>
            <a:ext cx="8915400" cy="3777622"/>
          </a:xfrm>
        </p:spPr>
        <p:txBody>
          <a:bodyPr/>
          <a:lstStyle/>
          <a:p>
            <a:r>
              <a:rPr lang="en-US" dirty="0" smtClean="0"/>
              <a:t>Activity Diagram(User)</a:t>
            </a:r>
            <a:endParaRPr lang="en-IN" dirty="0"/>
          </a:p>
        </p:txBody>
      </p:sp>
      <p:pic>
        <p:nvPicPr>
          <p:cNvPr id="2050" name="Picture 2" descr="Activity_U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1909886"/>
            <a:ext cx="7914654" cy="454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388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853117" cy="587069"/>
          </a:xfrm>
        </p:spPr>
        <p:txBody>
          <a:bodyPr>
            <a:normAutofit fontScale="90000"/>
          </a:bodyPr>
          <a:lstStyle/>
          <a:p>
            <a:r>
              <a:rPr lang="en-US" dirty="0" smtClean="0"/>
              <a:t>Output Screens</a:t>
            </a:r>
            <a:endParaRPr lang="en-IN" dirty="0"/>
          </a:p>
        </p:txBody>
      </p:sp>
      <p:sp>
        <p:nvSpPr>
          <p:cNvPr id="3" name="Content Placeholder 2"/>
          <p:cNvSpPr>
            <a:spLocks noGrp="1"/>
          </p:cNvSpPr>
          <p:nvPr>
            <p:ph idx="1"/>
          </p:nvPr>
        </p:nvSpPr>
        <p:spPr>
          <a:xfrm>
            <a:off x="2592925" y="1211179"/>
            <a:ext cx="8915400" cy="3777622"/>
          </a:xfrm>
        </p:spPr>
        <p:txBody>
          <a:bodyPr/>
          <a:lstStyle/>
          <a:p>
            <a:r>
              <a:rPr lang="en-US" dirty="0" smtClean="0"/>
              <a:t>Index Page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262" y="1798248"/>
            <a:ext cx="8550442" cy="4809624"/>
          </a:xfrm>
          <a:prstGeom prst="rect">
            <a:avLst/>
          </a:prstGeom>
        </p:spPr>
      </p:pic>
    </p:spTree>
    <p:extLst>
      <p:ext uri="{BB962C8B-B14F-4D97-AF65-F5344CB8AC3E}">
        <p14:creationId xmlns:p14="http://schemas.microsoft.com/office/powerpoint/2010/main" val="4219828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853117" cy="587069"/>
          </a:xfrm>
        </p:spPr>
        <p:txBody>
          <a:bodyPr>
            <a:normAutofit fontScale="90000"/>
          </a:bodyPr>
          <a:lstStyle/>
          <a:p>
            <a:r>
              <a:rPr lang="en-US" dirty="0" smtClean="0"/>
              <a:t>Output Screens</a:t>
            </a:r>
            <a:endParaRPr lang="en-IN" dirty="0"/>
          </a:p>
        </p:txBody>
      </p:sp>
      <p:sp>
        <p:nvSpPr>
          <p:cNvPr id="3" name="Content Placeholder 2"/>
          <p:cNvSpPr>
            <a:spLocks noGrp="1"/>
          </p:cNvSpPr>
          <p:nvPr>
            <p:ph idx="1"/>
          </p:nvPr>
        </p:nvSpPr>
        <p:spPr>
          <a:xfrm>
            <a:off x="2592925" y="1211179"/>
            <a:ext cx="8915400" cy="3777622"/>
          </a:xfrm>
        </p:spPr>
        <p:txBody>
          <a:bodyPr/>
          <a:lstStyle/>
          <a:p>
            <a:r>
              <a:rPr lang="en-US" dirty="0" smtClean="0"/>
              <a:t>Login Screen – enter Employee id and password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1859352"/>
            <a:ext cx="8382000" cy="4714875"/>
          </a:xfrm>
          <a:prstGeom prst="rect">
            <a:avLst/>
          </a:prstGeom>
        </p:spPr>
      </p:pic>
    </p:spTree>
    <p:extLst>
      <p:ext uri="{BB962C8B-B14F-4D97-AF65-F5344CB8AC3E}">
        <p14:creationId xmlns:p14="http://schemas.microsoft.com/office/powerpoint/2010/main" val="21813823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853117" cy="587069"/>
          </a:xfrm>
        </p:spPr>
        <p:txBody>
          <a:bodyPr>
            <a:normAutofit fontScale="90000"/>
          </a:bodyPr>
          <a:lstStyle/>
          <a:p>
            <a:r>
              <a:rPr lang="en-US" dirty="0" smtClean="0"/>
              <a:t>Output Screens</a:t>
            </a:r>
            <a:endParaRPr lang="en-IN" dirty="0"/>
          </a:p>
        </p:txBody>
      </p:sp>
      <p:sp>
        <p:nvSpPr>
          <p:cNvPr id="3" name="Content Placeholder 2"/>
          <p:cNvSpPr>
            <a:spLocks noGrp="1"/>
          </p:cNvSpPr>
          <p:nvPr>
            <p:ph idx="1"/>
          </p:nvPr>
        </p:nvSpPr>
        <p:spPr>
          <a:xfrm>
            <a:off x="2592925" y="1211179"/>
            <a:ext cx="8915400" cy="3777622"/>
          </a:xfrm>
        </p:spPr>
        <p:txBody>
          <a:bodyPr/>
          <a:lstStyle/>
          <a:p>
            <a:r>
              <a:rPr lang="en-US" dirty="0" smtClean="0"/>
              <a:t>User Screen – all modules are displayed as buttons and users can interact with these modules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179" y="1965158"/>
            <a:ext cx="8406063" cy="4728410"/>
          </a:xfrm>
          <a:prstGeom prst="rect">
            <a:avLst/>
          </a:prstGeom>
        </p:spPr>
      </p:pic>
    </p:spTree>
    <p:extLst>
      <p:ext uri="{BB962C8B-B14F-4D97-AF65-F5344CB8AC3E}">
        <p14:creationId xmlns:p14="http://schemas.microsoft.com/office/powerpoint/2010/main" val="3183511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3" y="624110"/>
            <a:ext cx="8915400" cy="683322"/>
          </a:xfrm>
        </p:spPr>
        <p:txBody>
          <a:bodyPr/>
          <a:lstStyle/>
          <a:p>
            <a:r>
              <a:rPr lang="en-US" dirty="0"/>
              <a:t>Output Screens</a:t>
            </a:r>
            <a:endParaRPr lang="en-IN" dirty="0"/>
          </a:p>
        </p:txBody>
      </p:sp>
      <p:sp>
        <p:nvSpPr>
          <p:cNvPr id="3" name="Content Placeholder 2"/>
          <p:cNvSpPr>
            <a:spLocks noGrp="1"/>
          </p:cNvSpPr>
          <p:nvPr>
            <p:ph idx="1"/>
          </p:nvPr>
        </p:nvSpPr>
        <p:spPr>
          <a:xfrm>
            <a:off x="2589213" y="1307432"/>
            <a:ext cx="8776619" cy="481263"/>
          </a:xfrm>
        </p:spPr>
        <p:txBody>
          <a:bodyPr/>
          <a:lstStyle/>
          <a:p>
            <a:r>
              <a:rPr lang="en-US" dirty="0" smtClean="0"/>
              <a:t>Inwards Report- inwards details are displayed as a table</a:t>
            </a:r>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3" y="1990754"/>
            <a:ext cx="7742990" cy="4355432"/>
          </a:xfrm>
          <a:prstGeom prst="rect">
            <a:avLst/>
          </a:prstGeom>
        </p:spPr>
      </p:pic>
    </p:spTree>
    <p:extLst>
      <p:ext uri="{BB962C8B-B14F-4D97-AF65-F5344CB8AC3E}">
        <p14:creationId xmlns:p14="http://schemas.microsoft.com/office/powerpoint/2010/main" val="7784983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484149" cy="659258"/>
          </a:xfrm>
        </p:spPr>
        <p:txBody>
          <a:bodyPr/>
          <a:lstStyle/>
          <a:p>
            <a:r>
              <a:rPr lang="en-US" dirty="0" smtClean="0"/>
              <a:t>Abstract</a:t>
            </a:r>
            <a:endParaRPr lang="en-IN" dirty="0"/>
          </a:p>
        </p:txBody>
      </p:sp>
      <p:sp>
        <p:nvSpPr>
          <p:cNvPr id="3" name="Content Placeholder 2"/>
          <p:cNvSpPr>
            <a:spLocks noGrp="1"/>
          </p:cNvSpPr>
          <p:nvPr>
            <p:ph idx="1"/>
          </p:nvPr>
        </p:nvSpPr>
        <p:spPr>
          <a:xfrm>
            <a:off x="2438400" y="1989221"/>
            <a:ext cx="9090275" cy="4419306"/>
          </a:xfrm>
        </p:spPr>
        <p:txBody>
          <a:bodyPr/>
          <a:lstStyle/>
          <a:p>
            <a:r>
              <a:rPr lang="en-IN" dirty="0"/>
              <a:t>Stock Analyser is an online software application that fulfils the requirement of a typical Stock Analysis in various godowns</a:t>
            </a:r>
            <a:r>
              <a:rPr lang="en-IN" dirty="0" smtClean="0"/>
              <a:t>.</a:t>
            </a:r>
          </a:p>
          <a:p>
            <a:r>
              <a:rPr lang="en-IN" dirty="0" smtClean="0"/>
              <a:t> </a:t>
            </a:r>
            <a:r>
              <a:rPr lang="en-IN" dirty="0"/>
              <a:t>It provides the interface to users in a graphical way to manage the daily transactions as well as historical data</a:t>
            </a:r>
            <a:r>
              <a:rPr lang="en-IN" dirty="0" smtClean="0"/>
              <a:t>.</a:t>
            </a:r>
          </a:p>
          <a:p>
            <a:r>
              <a:rPr lang="en-IN" dirty="0"/>
              <a:t>The aim of this application is to reduce the manual effort needed to manage transactions and historical data used in various godowns. </a:t>
            </a:r>
            <a:endParaRPr lang="en-IN" dirty="0" smtClean="0"/>
          </a:p>
          <a:p>
            <a:r>
              <a:rPr lang="en-IN" dirty="0"/>
              <a:t>This application maintains the centralized database so that any changes done at a location reflects immediately.</a:t>
            </a:r>
            <a:endParaRPr lang="en-IN" b="1" dirty="0"/>
          </a:p>
        </p:txBody>
      </p:sp>
    </p:spTree>
    <p:extLst>
      <p:ext uri="{BB962C8B-B14F-4D97-AF65-F5344CB8AC3E}">
        <p14:creationId xmlns:p14="http://schemas.microsoft.com/office/powerpoint/2010/main" val="21312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9258"/>
          </a:xfrm>
        </p:spPr>
        <p:txBody>
          <a:bodyPr/>
          <a:lstStyle/>
          <a:p>
            <a:r>
              <a:rPr lang="en-US" dirty="0" smtClean="0"/>
              <a:t>Testing</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8880149"/>
              </p:ext>
            </p:extLst>
          </p:nvPr>
        </p:nvGraphicFramePr>
        <p:xfrm>
          <a:off x="2592387" y="2005262"/>
          <a:ext cx="8912225" cy="4195016"/>
        </p:xfrm>
        <a:graphic>
          <a:graphicData uri="http://schemas.openxmlformats.org/drawingml/2006/table">
            <a:tbl>
              <a:tblPr firstRow="1" bandRow="1">
                <a:tableStyleId>{5C22544A-7EE6-4342-B048-85BDC9FD1C3A}</a:tableStyleId>
              </a:tblPr>
              <a:tblGrid>
                <a:gridCol w="1782445"/>
                <a:gridCol w="1782445"/>
                <a:gridCol w="1782445"/>
                <a:gridCol w="1782445"/>
                <a:gridCol w="1782445"/>
              </a:tblGrid>
              <a:tr h="599288">
                <a:tc>
                  <a:txBody>
                    <a:bodyPr/>
                    <a:lstStyle/>
                    <a:p>
                      <a:pPr marL="0" marR="0" algn="just">
                        <a:lnSpc>
                          <a:spcPts val="1000"/>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 no.</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Arial" panose="020B0604020202020204" pitchFamily="34" charset="0"/>
                        </a:rPr>
                        <a:t>Input</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Arial" panose="020B0604020202020204" pitchFamily="34" charset="0"/>
                        </a:rPr>
                        <a:t>Expected Behavior</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Actual Behavior</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Arial" panose="020B0604020202020204" pitchFamily="34" charset="0"/>
                        </a:rPr>
                        <a:t>Output</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User login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Invalid username /password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Failed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User login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username /password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Success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3</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Registration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Invalid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Failed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4</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Registration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Success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User page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Open page</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Page not open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Failed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599288">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Test case 6</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Inwards add</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Arial" panose="020B0604020202020204" pitchFamily="34" charset="0"/>
                        </a:rPr>
                        <a:t>Valid data</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ts val="1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Arial" panose="020B0604020202020204" pitchFamily="34" charset="0"/>
                        </a:rPr>
                        <a:t>Success</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0908953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07385"/>
          </a:xfrm>
        </p:spPr>
        <p:txBody>
          <a:bodyPr/>
          <a:lstStyle/>
          <a:p>
            <a:r>
              <a:rPr lang="en-US" smtClean="0"/>
              <a:t>Future </a:t>
            </a:r>
            <a:r>
              <a:rPr lang="en-US" smtClean="0"/>
              <a:t>Enhancements</a:t>
            </a:r>
            <a:endParaRPr lang="en-IN" dirty="0"/>
          </a:p>
        </p:txBody>
      </p:sp>
      <p:sp>
        <p:nvSpPr>
          <p:cNvPr id="3" name="Content Placeholder 2"/>
          <p:cNvSpPr>
            <a:spLocks noGrp="1"/>
          </p:cNvSpPr>
          <p:nvPr>
            <p:ph idx="1"/>
          </p:nvPr>
        </p:nvSpPr>
        <p:spPr>
          <a:xfrm>
            <a:off x="2592925" y="1532021"/>
            <a:ext cx="8915400" cy="3777622"/>
          </a:xfrm>
        </p:spPr>
        <p:txBody>
          <a:bodyPr/>
          <a:lstStyle/>
          <a:p>
            <a:r>
              <a:rPr lang="en-IN" dirty="0"/>
              <a:t>Chances of hacking user or admins account. Security can be implemented by adding extra pattern matching and database securities</a:t>
            </a:r>
            <a:r>
              <a:rPr lang="en-IN" dirty="0" smtClean="0"/>
              <a:t>.</a:t>
            </a:r>
            <a:endParaRPr lang="en-IN" dirty="0"/>
          </a:p>
          <a:p>
            <a:pPr lvl="0"/>
            <a:r>
              <a:rPr lang="en-IN" dirty="0"/>
              <a:t> Online database.</a:t>
            </a:r>
          </a:p>
          <a:p>
            <a:pPr marL="0" indent="0">
              <a:buNone/>
            </a:pPr>
            <a:endParaRPr lang="en-IN" dirty="0"/>
          </a:p>
        </p:txBody>
      </p:sp>
    </p:spTree>
    <p:extLst>
      <p:ext uri="{BB962C8B-B14F-4D97-AF65-F5344CB8AC3E}">
        <p14:creationId xmlns:p14="http://schemas.microsoft.com/office/powerpoint/2010/main" val="62296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9364"/>
          </a:xfrm>
        </p:spPr>
        <p:txBody>
          <a:bodyPr/>
          <a:lstStyle/>
          <a:p>
            <a:r>
              <a:rPr lang="en-US" dirty="0" smtClean="0"/>
              <a:t>Conclusion</a:t>
            </a:r>
            <a:endParaRPr lang="en-IN" dirty="0"/>
          </a:p>
        </p:txBody>
      </p:sp>
      <p:sp>
        <p:nvSpPr>
          <p:cNvPr id="3" name="Content Placeholder 2"/>
          <p:cNvSpPr>
            <a:spLocks noGrp="1"/>
          </p:cNvSpPr>
          <p:nvPr>
            <p:ph idx="1"/>
          </p:nvPr>
        </p:nvSpPr>
        <p:spPr>
          <a:xfrm>
            <a:off x="2592925" y="1524000"/>
            <a:ext cx="8915400" cy="3777622"/>
          </a:xfrm>
        </p:spPr>
        <p:txBody>
          <a:bodyPr/>
          <a:lstStyle/>
          <a:p>
            <a:r>
              <a:rPr lang="en-IN" dirty="0"/>
              <a:t>The efficiency of any system designed to suit an organization depends cooperation during the implementation stage and also flexibility of the system to adopt itself to the organization</a:t>
            </a:r>
            <a:r>
              <a:rPr lang="en-IN" dirty="0" smtClean="0"/>
              <a:t>. “</a:t>
            </a:r>
            <a:r>
              <a:rPr lang="en-IN" dirty="0"/>
              <a:t>Stock Analyzer” has been developed to overcome the problems with traditional stock management in large scale. </a:t>
            </a:r>
          </a:p>
        </p:txBody>
      </p:sp>
    </p:spTree>
    <p:extLst>
      <p:ext uri="{BB962C8B-B14F-4D97-AF65-F5344CB8AC3E}">
        <p14:creationId xmlns:p14="http://schemas.microsoft.com/office/powerpoint/2010/main" val="1561135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40442" y="2318084"/>
            <a:ext cx="2844048" cy="1938992"/>
          </a:xfrm>
          <a:prstGeom prst="rect">
            <a:avLst/>
          </a:prstGeom>
          <a:noFill/>
        </p:spPr>
        <p:txBody>
          <a:bodyPr wrap="none" rtlCol="0">
            <a:spAutoFit/>
          </a:bodyPr>
          <a:lstStyle/>
          <a:p>
            <a:r>
              <a:rPr lang="en-US" sz="6000" b="1" dirty="0" smtClean="0">
                <a:solidFill>
                  <a:schemeClr val="bg2">
                    <a:lumMod val="75000"/>
                  </a:schemeClr>
                </a:solidFill>
              </a:rPr>
              <a:t>THANK </a:t>
            </a:r>
          </a:p>
          <a:p>
            <a:r>
              <a:rPr lang="en-US" sz="6000" b="1" dirty="0">
                <a:solidFill>
                  <a:schemeClr val="bg2">
                    <a:lumMod val="75000"/>
                  </a:schemeClr>
                </a:solidFill>
              </a:rPr>
              <a:t> </a:t>
            </a:r>
            <a:r>
              <a:rPr lang="en-US" sz="6000" b="1" dirty="0" smtClean="0">
                <a:solidFill>
                  <a:schemeClr val="bg2">
                    <a:lumMod val="75000"/>
                  </a:schemeClr>
                </a:solidFill>
              </a:rPr>
              <a:t> YOU</a:t>
            </a:r>
            <a:endParaRPr lang="en-IN" sz="6000" b="1" dirty="0">
              <a:solidFill>
                <a:schemeClr val="bg2">
                  <a:lumMod val="75000"/>
                </a:schemeClr>
              </a:solidFill>
            </a:endParaRPr>
          </a:p>
        </p:txBody>
      </p:sp>
    </p:spTree>
    <p:extLst>
      <p:ext uri="{BB962C8B-B14F-4D97-AF65-F5344CB8AC3E}">
        <p14:creationId xmlns:p14="http://schemas.microsoft.com/office/powerpoint/2010/main" val="3299636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700717" cy="675301"/>
          </a:xfrm>
        </p:spPr>
        <p:txBody>
          <a:bodyPr/>
          <a:lstStyle/>
          <a:p>
            <a:r>
              <a:rPr lang="en-US" dirty="0" smtClean="0"/>
              <a:t>Existing System</a:t>
            </a:r>
            <a:endParaRPr lang="en-IN" dirty="0"/>
          </a:p>
        </p:txBody>
      </p:sp>
      <p:sp>
        <p:nvSpPr>
          <p:cNvPr id="3" name="Content Placeholder 2"/>
          <p:cNvSpPr>
            <a:spLocks noGrp="1"/>
          </p:cNvSpPr>
          <p:nvPr>
            <p:ph idx="1"/>
          </p:nvPr>
        </p:nvSpPr>
        <p:spPr>
          <a:xfrm>
            <a:off x="2589211" y="1299411"/>
            <a:ext cx="8937041" cy="4611811"/>
          </a:xfrm>
        </p:spPr>
        <p:txBody>
          <a:bodyPr/>
          <a:lstStyle/>
          <a:p>
            <a:r>
              <a:rPr lang="en-IN" dirty="0"/>
              <a:t>Paper-based systems originated as a system where details are entered and    retrieved by </a:t>
            </a:r>
            <a:r>
              <a:rPr lang="en-IN" dirty="0" smtClean="0"/>
              <a:t>hand.</a:t>
            </a:r>
            <a:endParaRPr lang="en-IN" dirty="0"/>
          </a:p>
          <a:p>
            <a:r>
              <a:rPr lang="en-IN" dirty="0"/>
              <a:t>Current system is a manual one in which users are maintaining ledgers, books etc. to store the information like suppliers details, inwards, deliveries and returns of items in all godowns, customer details as well as employee details.</a:t>
            </a:r>
          </a:p>
          <a:p>
            <a:r>
              <a:rPr lang="en-US" dirty="0" smtClean="0"/>
              <a:t>Though there are few software based implementations, these are not centralized and not accessible to everyone.</a:t>
            </a:r>
          </a:p>
          <a:p>
            <a:pPr marL="0" indent="0">
              <a:buNone/>
            </a:pPr>
            <a:endParaRPr lang="en-IN" dirty="0"/>
          </a:p>
        </p:txBody>
      </p:sp>
    </p:spTree>
    <p:extLst>
      <p:ext uri="{BB962C8B-B14F-4D97-AF65-F5344CB8AC3E}">
        <p14:creationId xmlns:p14="http://schemas.microsoft.com/office/powerpoint/2010/main" val="1982349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15406"/>
          </a:xfrm>
        </p:spPr>
        <p:txBody>
          <a:bodyPr/>
          <a:lstStyle/>
          <a:p>
            <a:r>
              <a:rPr lang="en-US" dirty="0" smtClean="0"/>
              <a:t>Disadvantages(ES)</a:t>
            </a:r>
            <a:endParaRPr lang="en-IN" dirty="0"/>
          </a:p>
        </p:txBody>
      </p:sp>
      <p:sp>
        <p:nvSpPr>
          <p:cNvPr id="3" name="Content Placeholder 2"/>
          <p:cNvSpPr>
            <a:spLocks noGrp="1"/>
          </p:cNvSpPr>
          <p:nvPr>
            <p:ph idx="1"/>
          </p:nvPr>
        </p:nvSpPr>
        <p:spPr>
          <a:xfrm>
            <a:off x="2589212" y="1339516"/>
            <a:ext cx="8915400" cy="4571706"/>
          </a:xfrm>
        </p:spPr>
        <p:txBody>
          <a:bodyPr/>
          <a:lstStyle/>
          <a:p>
            <a:r>
              <a:rPr lang="en-IN" dirty="0"/>
              <a:t>It is very difficult to maintain historical data.</a:t>
            </a:r>
          </a:p>
          <a:p>
            <a:r>
              <a:rPr lang="en-IN" dirty="0"/>
              <a:t>Regular investments need to purchase stationary every year.</a:t>
            </a:r>
          </a:p>
          <a:p>
            <a:r>
              <a:rPr lang="en-IN" dirty="0"/>
              <a:t>Daily transactions are to be entering into different books immediately to avoid conflicts which are very difficult.</a:t>
            </a:r>
          </a:p>
          <a:p>
            <a:r>
              <a:rPr lang="en-US" dirty="0" smtClean="0"/>
              <a:t>Admin and user details can be easily obtained if incase these are written in documents.</a:t>
            </a:r>
            <a:endParaRPr lang="en-IN" dirty="0"/>
          </a:p>
        </p:txBody>
      </p:sp>
    </p:spTree>
    <p:extLst>
      <p:ext uri="{BB962C8B-B14F-4D97-AF65-F5344CB8AC3E}">
        <p14:creationId xmlns:p14="http://schemas.microsoft.com/office/powerpoint/2010/main" val="3151408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029580" cy="659258"/>
          </a:xfrm>
        </p:spPr>
        <p:txBody>
          <a:bodyPr/>
          <a:lstStyle/>
          <a:p>
            <a:r>
              <a:rPr lang="en-US" dirty="0" smtClean="0"/>
              <a:t>Need for a new  System</a:t>
            </a:r>
            <a:endParaRPr lang="en-IN" dirty="0"/>
          </a:p>
        </p:txBody>
      </p:sp>
      <p:sp>
        <p:nvSpPr>
          <p:cNvPr id="3" name="Content Placeholder 2"/>
          <p:cNvSpPr>
            <a:spLocks noGrp="1"/>
          </p:cNvSpPr>
          <p:nvPr>
            <p:ph idx="1"/>
          </p:nvPr>
        </p:nvSpPr>
        <p:spPr>
          <a:xfrm>
            <a:off x="2589212" y="1339516"/>
            <a:ext cx="8961104" cy="4571706"/>
          </a:xfrm>
        </p:spPr>
        <p:txBody>
          <a:bodyPr/>
          <a:lstStyle/>
          <a:p>
            <a:pPr lvl="0"/>
            <a:r>
              <a:rPr lang="en-IN" dirty="0"/>
              <a:t>Easy to manage large amount of user and data store in electronic for long time</a:t>
            </a:r>
            <a:r>
              <a:rPr lang="en-IN" dirty="0" smtClean="0"/>
              <a:t>.</a:t>
            </a:r>
          </a:p>
          <a:p>
            <a:r>
              <a:rPr lang="en-IN" dirty="0"/>
              <a:t>Access Database from anywhere</a:t>
            </a:r>
          </a:p>
          <a:p>
            <a:r>
              <a:rPr lang="en-IN" dirty="0"/>
              <a:t>The project is mainly aimed at providing employee friendly and effortless godown Stock management system.</a:t>
            </a:r>
          </a:p>
          <a:p>
            <a:r>
              <a:rPr lang="en-IN" dirty="0"/>
              <a:t>No paper work</a:t>
            </a:r>
          </a:p>
          <a:p>
            <a:r>
              <a:rPr lang="en-IN" dirty="0"/>
              <a:t>Display transaction results in tables and instantly display result for the administrator and user to analyse.</a:t>
            </a:r>
          </a:p>
          <a:p>
            <a:r>
              <a:rPr lang="en-IN" dirty="0"/>
              <a:t>Prevent users from manipulating other employee details.</a:t>
            </a:r>
          </a:p>
          <a:p>
            <a:pPr marL="0" lvl="0" indent="0">
              <a:buNone/>
            </a:pPr>
            <a:endParaRPr lang="en-IN" dirty="0"/>
          </a:p>
        </p:txBody>
      </p:sp>
    </p:spTree>
    <p:extLst>
      <p:ext uri="{BB962C8B-B14F-4D97-AF65-F5344CB8AC3E}">
        <p14:creationId xmlns:p14="http://schemas.microsoft.com/office/powerpoint/2010/main" val="4131191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9258"/>
          </a:xfrm>
        </p:spPr>
        <p:txBody>
          <a:bodyPr/>
          <a:lstStyle/>
          <a:p>
            <a:r>
              <a:rPr lang="en-US" dirty="0" smtClean="0"/>
              <a:t>Proposed System</a:t>
            </a:r>
            <a:endParaRPr lang="en-IN" dirty="0"/>
          </a:p>
        </p:txBody>
      </p:sp>
      <p:sp>
        <p:nvSpPr>
          <p:cNvPr id="3" name="Content Placeholder 2"/>
          <p:cNvSpPr>
            <a:spLocks noGrp="1"/>
          </p:cNvSpPr>
          <p:nvPr>
            <p:ph idx="1"/>
          </p:nvPr>
        </p:nvSpPr>
        <p:spPr>
          <a:xfrm>
            <a:off x="2589211" y="1435768"/>
            <a:ext cx="9017251" cy="4475454"/>
          </a:xfrm>
        </p:spPr>
        <p:txBody>
          <a:bodyPr/>
          <a:lstStyle/>
          <a:p>
            <a:r>
              <a:rPr lang="en-IN" dirty="0"/>
              <a:t>Proposed system is a software application that avoids more manual hours that need to spend in record keeping and generating reports.</a:t>
            </a:r>
          </a:p>
          <a:p>
            <a:r>
              <a:rPr lang="en-IN" dirty="0"/>
              <a:t>This application keeps the data in a centralized way that is available to all the users simultaneously.</a:t>
            </a:r>
          </a:p>
          <a:p>
            <a:r>
              <a:rPr lang="en-IN" dirty="0"/>
              <a:t>No specific training is required for the employees to use this application.</a:t>
            </a:r>
          </a:p>
          <a:p>
            <a:r>
              <a:rPr lang="en-IN" dirty="0"/>
              <a:t>They can easily use the tool that decreases manual hours spending for normal things and hence increases the performance.</a:t>
            </a:r>
          </a:p>
          <a:p>
            <a:pPr marL="0" indent="0">
              <a:buNone/>
            </a:pPr>
            <a:endParaRPr lang="en-IN" dirty="0"/>
          </a:p>
        </p:txBody>
      </p:sp>
    </p:spTree>
    <p:extLst>
      <p:ext uri="{BB962C8B-B14F-4D97-AF65-F5344CB8AC3E}">
        <p14:creationId xmlns:p14="http://schemas.microsoft.com/office/powerpoint/2010/main" val="3876350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853117" cy="731448"/>
          </a:xfrm>
        </p:spPr>
        <p:txBody>
          <a:bodyPr/>
          <a:lstStyle/>
          <a:p>
            <a:r>
              <a:rPr lang="en-US" dirty="0" smtClean="0"/>
              <a:t>Advantages(PS)</a:t>
            </a:r>
            <a:endParaRPr lang="en-IN" dirty="0"/>
          </a:p>
        </p:txBody>
      </p:sp>
      <p:sp>
        <p:nvSpPr>
          <p:cNvPr id="3" name="Content Placeholder 2"/>
          <p:cNvSpPr>
            <a:spLocks noGrp="1"/>
          </p:cNvSpPr>
          <p:nvPr>
            <p:ph idx="1"/>
          </p:nvPr>
        </p:nvSpPr>
        <p:spPr>
          <a:xfrm>
            <a:off x="2592924" y="1483895"/>
            <a:ext cx="8911687" cy="4427327"/>
          </a:xfrm>
        </p:spPr>
        <p:txBody>
          <a:bodyPr/>
          <a:lstStyle/>
          <a:p>
            <a:r>
              <a:rPr lang="en-IN" dirty="0"/>
              <a:t>Fast and easy way of managing godowns.</a:t>
            </a:r>
          </a:p>
          <a:p>
            <a:r>
              <a:rPr lang="en-IN" dirty="0"/>
              <a:t>Admin can manage all the details.</a:t>
            </a:r>
          </a:p>
          <a:p>
            <a:r>
              <a:rPr lang="en-IN" dirty="0"/>
              <a:t>Unique ID and Password gives more Secure Logins.</a:t>
            </a:r>
          </a:p>
          <a:p>
            <a:r>
              <a:rPr lang="en-IN" dirty="0"/>
              <a:t>Stock Statements are generated fast</a:t>
            </a:r>
            <a:r>
              <a:rPr lang="en-IN" b="1" dirty="0"/>
              <a:t>.</a:t>
            </a:r>
            <a:endParaRPr lang="en-IN" dirty="0"/>
          </a:p>
          <a:p>
            <a:endParaRPr lang="en-IN" dirty="0"/>
          </a:p>
        </p:txBody>
      </p:sp>
    </p:spTree>
    <p:extLst>
      <p:ext uri="{BB962C8B-B14F-4D97-AF65-F5344CB8AC3E}">
        <p14:creationId xmlns:p14="http://schemas.microsoft.com/office/powerpoint/2010/main" val="2299788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81454" cy="667279"/>
          </a:xfrm>
        </p:spPr>
        <p:txBody>
          <a:bodyPr/>
          <a:lstStyle/>
          <a:p>
            <a:r>
              <a:rPr lang="en-US" dirty="0" smtClean="0"/>
              <a:t>System Architecture</a:t>
            </a:r>
            <a:endParaRPr lang="en-IN" dirty="0"/>
          </a:p>
        </p:txBody>
      </p:sp>
      <p:sp>
        <p:nvSpPr>
          <p:cNvPr id="3" name="Content Placeholder 2"/>
          <p:cNvSpPr>
            <a:spLocks noGrp="1"/>
          </p:cNvSpPr>
          <p:nvPr>
            <p:ph idx="1"/>
          </p:nvPr>
        </p:nvSpPr>
        <p:spPr>
          <a:xfrm>
            <a:off x="2592924" y="1395663"/>
            <a:ext cx="8911687" cy="4515559"/>
          </a:xfrm>
        </p:spPr>
        <p:txBody>
          <a:bodyPr/>
          <a:lstStyle/>
          <a:p>
            <a:r>
              <a:rPr lang="en-US" dirty="0" smtClean="0"/>
              <a:t>The entire project is divided into modules</a:t>
            </a:r>
          </a:p>
          <a:p>
            <a:pPr>
              <a:buFont typeface="Wingdings" panose="05000000000000000000" pitchFamily="2" charset="2"/>
              <a:buChar char="Ø"/>
            </a:pPr>
            <a:r>
              <a:rPr lang="en-US" dirty="0" smtClean="0"/>
              <a:t>User information Module</a:t>
            </a:r>
          </a:p>
          <a:p>
            <a:pPr>
              <a:buFont typeface="Wingdings" panose="05000000000000000000" pitchFamily="2" charset="2"/>
              <a:buChar char="Ø"/>
            </a:pPr>
            <a:r>
              <a:rPr lang="en-US" dirty="0" smtClean="0"/>
              <a:t>Inwards Module</a:t>
            </a:r>
          </a:p>
          <a:p>
            <a:pPr>
              <a:buFont typeface="Wingdings" panose="05000000000000000000" pitchFamily="2" charset="2"/>
              <a:buChar char="Ø"/>
            </a:pPr>
            <a:r>
              <a:rPr lang="en-US" dirty="0" smtClean="0"/>
              <a:t>Delivery Module</a:t>
            </a:r>
          </a:p>
          <a:p>
            <a:pPr>
              <a:buFont typeface="Wingdings" panose="05000000000000000000" pitchFamily="2" charset="2"/>
              <a:buChar char="Ø"/>
            </a:pPr>
            <a:r>
              <a:rPr lang="en-US" dirty="0" smtClean="0"/>
              <a:t>Returns Module</a:t>
            </a:r>
          </a:p>
          <a:p>
            <a:pPr>
              <a:buFont typeface="Wingdings" panose="05000000000000000000" pitchFamily="2" charset="2"/>
              <a:buChar char="Ø"/>
            </a:pPr>
            <a:r>
              <a:rPr lang="en-US" dirty="0" smtClean="0"/>
              <a:t>Admin Module</a:t>
            </a:r>
          </a:p>
          <a:p>
            <a:pPr>
              <a:buFont typeface="Wingdings" panose="05000000000000000000" pitchFamily="2" charset="2"/>
              <a:buChar char="Ø"/>
            </a:pPr>
            <a:r>
              <a:rPr lang="en-US" dirty="0" smtClean="0"/>
              <a:t>Reports</a:t>
            </a:r>
            <a:endParaRPr lang="en-IN" dirty="0"/>
          </a:p>
        </p:txBody>
      </p:sp>
    </p:spTree>
    <p:extLst>
      <p:ext uri="{BB962C8B-B14F-4D97-AF65-F5344CB8AC3E}">
        <p14:creationId xmlns:p14="http://schemas.microsoft.com/office/powerpoint/2010/main" val="3613938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337</TotalTime>
  <Words>1373</Words>
  <Application>Microsoft Office PowerPoint</Application>
  <PresentationFormat>Widescreen</PresentationFormat>
  <Paragraphs>260</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Century Gothic</vt:lpstr>
      <vt:lpstr>Courier New</vt:lpstr>
      <vt:lpstr>Times New Roman</vt:lpstr>
      <vt:lpstr>Wingdings</vt:lpstr>
      <vt:lpstr>Wingdings 3</vt:lpstr>
      <vt:lpstr>Wisp</vt:lpstr>
      <vt:lpstr>STOCK ANALYSER</vt:lpstr>
      <vt:lpstr>Index</vt:lpstr>
      <vt:lpstr>Abstract</vt:lpstr>
      <vt:lpstr>Existing System</vt:lpstr>
      <vt:lpstr>Disadvantages(ES)</vt:lpstr>
      <vt:lpstr>Need for a new  System</vt:lpstr>
      <vt:lpstr>Proposed System</vt:lpstr>
      <vt:lpstr>Advantages(PS)</vt:lpstr>
      <vt:lpstr>System Architecture</vt:lpstr>
      <vt:lpstr>User Information Module</vt:lpstr>
      <vt:lpstr>Inwards Module</vt:lpstr>
      <vt:lpstr>Delivery Module</vt:lpstr>
      <vt:lpstr>Returns Module</vt:lpstr>
      <vt:lpstr>Admin Module</vt:lpstr>
      <vt:lpstr>Reports</vt:lpstr>
      <vt:lpstr>System Requirements</vt:lpstr>
      <vt:lpstr>System Requirements</vt:lpstr>
      <vt:lpstr>Database Tables :</vt:lpstr>
      <vt:lpstr>Database Tables</vt:lpstr>
      <vt:lpstr>UML Diagrams</vt:lpstr>
      <vt:lpstr>UML Diagrams</vt:lpstr>
      <vt:lpstr>UML Diagrams</vt:lpstr>
      <vt:lpstr>UML Diagrams</vt:lpstr>
      <vt:lpstr>UML Diagrams</vt:lpstr>
      <vt:lpstr>UML Diagrams</vt:lpstr>
      <vt:lpstr>Output Screens</vt:lpstr>
      <vt:lpstr>Output Screens</vt:lpstr>
      <vt:lpstr>Output Screens</vt:lpstr>
      <vt:lpstr>Output Screens</vt:lpstr>
      <vt:lpstr>Testing</vt:lpstr>
      <vt:lpstr>Future Enhancements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ANALYSER</dc:title>
  <dc:creator>vasista avinash</dc:creator>
  <cp:lastModifiedBy>vasista avinash</cp:lastModifiedBy>
  <cp:revision>29</cp:revision>
  <dcterms:created xsi:type="dcterms:W3CDTF">2017-03-28T06:16:04Z</dcterms:created>
  <dcterms:modified xsi:type="dcterms:W3CDTF">2017-03-30T06:02:13Z</dcterms:modified>
</cp:coreProperties>
</file>